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797675" cy="9928225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elvetica Neue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 descr="airbus_a320_cockpit_by_gaetano5004-d4gr7v5.jpg"/>
          <p:cNvPicPr preferRelativeResize="0"/>
          <p:nvPr/>
        </p:nvPicPr>
        <p:blipFill rotWithShape="1">
          <a:blip r:embed="rId2">
            <a:alphaModFix/>
          </a:blip>
          <a:srcRect l="1387" r="8676" b="10074"/>
          <a:stretch/>
        </p:blipFill>
        <p:spPr>
          <a:xfrm>
            <a:off x="0" y="0"/>
            <a:ext cx="12100560" cy="68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0" y="8685"/>
            <a:ext cx="12192000" cy="6858000"/>
          </a:xfrm>
          <a:prstGeom prst="rect">
            <a:avLst/>
          </a:prstGeom>
          <a:gradFill>
            <a:gsLst>
              <a:gs pos="0">
                <a:srgbClr val="292153">
                  <a:alpha val="71764"/>
                </a:srgbClr>
              </a:gs>
              <a:gs pos="50000">
                <a:srgbClr val="C0504D">
                  <a:alpha val="71764"/>
                </a:srgbClr>
              </a:gs>
              <a:gs pos="100000">
                <a:srgbClr val="FBD4B4">
                  <a:alpha val="71764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346" y="1145977"/>
            <a:ext cx="9695380" cy="327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1116346" y="5042370"/>
            <a:ext cx="9833877" cy="602075"/>
          </a:xfrm>
          <a:prstGeom prst="roundRect">
            <a:avLst>
              <a:gd name="adj" fmla="val 16667"/>
            </a:avLst>
          </a:prstGeom>
          <a:solidFill>
            <a:srgbClr val="D7642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1517728" y="5028893"/>
            <a:ext cx="903111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www.AvionicsForNextGen.com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35360" y="836712"/>
            <a:ext cx="11055019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21051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21051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145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145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35360" y="845840"/>
            <a:ext cx="11055019" cy="5669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7886667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766733" y="1268760"/>
            <a:ext cx="6815667" cy="485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0350" algn="l" rtl="0">
              <a:spcBef>
                <a:spcPts val="5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51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35360" y="828000"/>
            <a:ext cx="1105501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794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80975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841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7890112" y="2433873"/>
            <a:ext cx="4641379" cy="27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794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80975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841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6452037"/>
            <a:ext cx="12192000" cy="414649"/>
          </a:xfrm>
          <a:prstGeom prst="rect">
            <a:avLst/>
          </a:prstGeom>
          <a:solidFill>
            <a:srgbClr val="D7642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3282463" y="6452035"/>
            <a:ext cx="530621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www.AvionicsForNextGen.com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8668" y="2794001"/>
            <a:ext cx="3865001" cy="12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8668" y="2794001"/>
            <a:ext cx="3865001" cy="12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8668" y="2794001"/>
            <a:ext cx="3865001" cy="12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 t="22106" r="14606"/>
          <a:stretch/>
        </p:blipFill>
        <p:spPr>
          <a:xfrm flipH="1">
            <a:off x="53645" y="0"/>
            <a:ext cx="12138355" cy="64481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3487013" y="184698"/>
            <a:ext cx="7187259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15-16 Hilton Washington Dulles | Herndon, VA</a:t>
            </a: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8668" y="2794001"/>
            <a:ext cx="3865001" cy="12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6667" y="2946400"/>
            <a:ext cx="2857844" cy="94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571" y="106918"/>
            <a:ext cx="2140935" cy="724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 l="11948" t="3703" r="112" b="15758"/>
          <a:stretch/>
        </p:blipFill>
        <p:spPr>
          <a:xfrm>
            <a:off x="0" y="0"/>
            <a:ext cx="12032285" cy="6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8251" y="1"/>
            <a:ext cx="2987595" cy="12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239349" y="4797153"/>
            <a:ext cx="10465163" cy="864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39349" y="5661248"/>
            <a:ext cx="6336704" cy="8389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35360" y="846000"/>
            <a:ext cx="1124704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84000" y="1600200"/>
            <a:ext cx="11329259" cy="1900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80975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841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 l="33185" t="1170" r="26987" b="2488"/>
          <a:stretch/>
        </p:blipFill>
        <p:spPr>
          <a:xfrm>
            <a:off x="527052" y="3402014"/>
            <a:ext cx="2054769" cy="169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 l="24178" r="1678" b="761"/>
          <a:stretch/>
        </p:blipFill>
        <p:spPr>
          <a:xfrm>
            <a:off x="531284" y="1628775"/>
            <a:ext cx="2055283" cy="162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4">
            <a:alphaModFix/>
          </a:blip>
          <a:srcRect l="12569" r="24835"/>
          <a:stretch/>
        </p:blipFill>
        <p:spPr>
          <a:xfrm>
            <a:off x="527051" y="5219700"/>
            <a:ext cx="2056784" cy="163524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35360" y="846000"/>
            <a:ext cx="1124704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913856" y="3645024"/>
            <a:ext cx="8750763" cy="3096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80975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841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2913856" y="1600200"/>
            <a:ext cx="8750763" cy="2260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50000"/>
              <a:buFont typeface="Arial"/>
              <a:buNone/>
              <a:defRPr sz="20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80975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841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l="33185" t="3563" r="26987" b="2490"/>
          <a:stretch/>
        </p:blipFill>
        <p:spPr>
          <a:xfrm>
            <a:off x="2760134" y="5219700"/>
            <a:ext cx="2060449" cy="165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l="27792" t="-3654" r="4727" b="3654"/>
          <a:stretch/>
        </p:blipFill>
        <p:spPr>
          <a:xfrm>
            <a:off x="4993218" y="5157788"/>
            <a:ext cx="2063749" cy="171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l="12569" r="24835"/>
          <a:stretch/>
        </p:blipFill>
        <p:spPr>
          <a:xfrm>
            <a:off x="527051" y="5219700"/>
            <a:ext cx="2056784" cy="16352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35360" y="846000"/>
            <a:ext cx="1124704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17579" y="2996952"/>
            <a:ext cx="11343051" cy="30963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80975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841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384000" y="1600200"/>
            <a:ext cx="11329259" cy="1900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50000"/>
              <a:buFont typeface="Arial"/>
              <a:buNone/>
              <a:defRPr sz="20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80975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841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35360" y="846000"/>
            <a:ext cx="1124704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5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35360" y="836712"/>
            <a:ext cx="11055019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35360" y="1600201"/>
            <a:ext cx="299012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0955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51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7145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7145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3695733" y="1600201"/>
            <a:ext cx="7886667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540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0955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51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7145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7145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CCDC"/>
            </a:gs>
            <a:gs pos="2000">
              <a:srgbClr val="92CCDC"/>
            </a:gs>
            <a:gs pos="21000">
              <a:srgbClr val="FFFFFF">
                <a:alpha val="30980"/>
              </a:srgbClr>
            </a:gs>
            <a:gs pos="98000">
              <a:srgbClr val="E0E8F4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794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78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80975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8415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ct val="5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703984" y="-11113"/>
            <a:ext cx="1149253" cy="12507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15787674/37d4053d6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4234028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a number of challenges…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079776" y="6232482"/>
            <a:ext cx="532859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30-degree offset Final – not possible – too steep path</a:t>
            </a:r>
          </a:p>
        </p:txBody>
      </p:sp>
      <p:pic>
        <p:nvPicPr>
          <p:cNvPr id="203" name="Shape 2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5720" y="3878741"/>
            <a:ext cx="5327358" cy="178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2063552" y="1412776"/>
            <a:ext cx="7128792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Unpredictable military &amp; civil traffic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Security concerns (flying south of airport not allowed) 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 temperatures (3.5 degrees published baro VNAV vertical path becomes actual 3.7 degrees +)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Limited terrain data</a:t>
            </a:r>
          </a:p>
        </p:txBody>
      </p:sp>
      <p:sp>
        <p:nvSpPr>
          <p:cNvPr id="205" name="Shape 205"/>
          <p:cNvSpPr/>
          <p:nvPr/>
        </p:nvSpPr>
        <p:spPr>
          <a:xfrm rot="-4760095">
            <a:off x="5491996" y="5533047"/>
            <a:ext cx="920545" cy="26570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7569" y="3861048"/>
            <a:ext cx="912495" cy="148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a number of challenges…</a:t>
            </a:r>
          </a:p>
        </p:txBody>
      </p:sp>
      <p:pic>
        <p:nvPicPr>
          <p:cNvPr id="212" name="Shape 2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71482" y="3284984"/>
            <a:ext cx="7941011" cy="277695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2063552" y="1412777"/>
            <a:ext cx="712879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Landing at max landing weight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Tailwinds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 internal guidance to assist pilot to Rwy 11 </a:t>
            </a:r>
          </a:p>
        </p:txBody>
      </p:sp>
      <p:sp>
        <p:nvSpPr>
          <p:cNvPr id="214" name="Shape 214"/>
          <p:cNvSpPr/>
          <p:nvPr/>
        </p:nvSpPr>
        <p:spPr>
          <a:xfrm rot="-1184503">
            <a:off x="5011273" y="5800625"/>
            <a:ext cx="1017615" cy="41700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 rot="-1184503">
            <a:off x="6568572" y="5274859"/>
            <a:ext cx="1017615" cy="41700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 rot="-1184503">
            <a:off x="8134207" y="4810191"/>
            <a:ext cx="1017615" cy="41700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5517167" y="3068960"/>
            <a:ext cx="288032" cy="792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D59B"/>
          </a:solidFill>
          <a:ln w="25400" cap="flat" cmpd="sng">
            <a:solidFill>
              <a:srgbClr val="7188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3215680" y="6232482"/>
            <a:ext cx="59629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Pilot view on Downwind Rwy 11, looking toward runway 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4313" y="1484784"/>
            <a:ext cx="912495" cy="148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a number of challenges…</a:t>
            </a:r>
          </a:p>
        </p:txBody>
      </p:sp>
      <p:pic>
        <p:nvPicPr>
          <p:cNvPr id="225" name="Shape 2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9616" y="3861048"/>
            <a:ext cx="7272808" cy="26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2063552" y="1412776"/>
            <a:ext cx="712879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Pilot wonders: where should I turn Base?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9656" y="1812886"/>
            <a:ext cx="1655956" cy="186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a solution is produced…</a:t>
            </a:r>
          </a:p>
        </p:txBody>
      </p:sp>
      <p:pic>
        <p:nvPicPr>
          <p:cNvPr id="233" name="Shape 2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91745" y="3212976"/>
            <a:ext cx="4442605" cy="297161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2063552" y="1412776"/>
            <a:ext cx="7128792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Elements add up to unpredictable lateral &amp; vertical approach paths to Rwy 11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Using; limited terrain data, simulator &amp; live evaluation, Emirates developed &amp; published a Company RNAV Visual chart (with associated FMS guidance)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104" y="3008779"/>
            <a:ext cx="3531268" cy="195919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775520" y="188640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a brief look at chart…</a:t>
            </a:r>
          </a:p>
        </p:txBody>
      </p:sp>
      <p:pic>
        <p:nvPicPr>
          <p:cNvPr id="241" name="Shape 2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878319" y="1052736"/>
            <a:ext cx="5411026" cy="510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 rot="1706615">
            <a:off x="3249505" y="1604587"/>
            <a:ext cx="576064" cy="28803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 rot="1706615">
            <a:off x="2097376" y="4590580"/>
            <a:ext cx="576064" cy="28803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 rot="1706615">
            <a:off x="2102573" y="5637035"/>
            <a:ext cx="576064" cy="28803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 rot="9556016">
            <a:off x="3412594" y="3743583"/>
            <a:ext cx="398276" cy="199138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 rot="-2363370">
            <a:off x="7562125" y="4891114"/>
            <a:ext cx="576064" cy="288032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775520" y="188640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a look at pilot briefing guide…</a:t>
            </a:r>
          </a:p>
        </p:txBody>
      </p:sp>
      <p:pic>
        <p:nvPicPr>
          <p:cNvPr id="252" name="Shape 2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91544" y="1196752"/>
            <a:ext cx="7272808" cy="50239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Results…</a:t>
            </a:r>
          </a:p>
        </p:txBody>
      </p:sp>
      <p:pic>
        <p:nvPicPr>
          <p:cNvPr id="258" name="Shape 2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79776" y="3717032"/>
            <a:ext cx="3960440" cy="20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2063552" y="1412776"/>
            <a:ext cx="7128792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predictability (Pilot, Company &amp; ATC)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rate of descent on Final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safety for all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returns to home base without landing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efficiency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626332" y="548680"/>
            <a:ext cx="7277981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/>
              <a:t>Scenario 2: FMS Guidance ends before Rwy Threshold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227" y="1412777"/>
            <a:ext cx="7862616" cy="45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626331" y="548680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/>
              <a:t>Scenario 2: FMS Guidance ends before Rwy Threshold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633" y="1124744"/>
            <a:ext cx="6386771" cy="358909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3892835" y="1750152"/>
            <a:ext cx="4176464" cy="1656184"/>
          </a:xfrm>
          <a:prstGeom prst="ellipse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626331" y="548680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/>
              <a:t>Scenario 2: No FMS Guidance to Rwy Threshold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287688" y="4734436"/>
            <a:ext cx="46805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Visual procedure - allows us freedom to do this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1704" y="1162885"/>
            <a:ext cx="5078910" cy="296955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4979876" y="2132856"/>
            <a:ext cx="2016224" cy="1656184"/>
          </a:xfrm>
          <a:prstGeom prst="ellipse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1509471" y="1499191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Kabul RNAV Visual &amp;</a:t>
            </a:r>
            <a:br>
              <a:rPr lang="en-GB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RNP-AR Process &amp; Benefits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226971" y="4535336"/>
            <a:ext cx="4006364" cy="757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SzPct val="25000"/>
            </a:pPr>
            <a:r>
              <a:rPr lang="en-GB" sz="1800" b="1">
                <a:solidFill>
                  <a:srgbClr val="1A27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Roger Hall</a:t>
            </a:r>
          </a:p>
          <a:p>
            <a:pPr algn="ctr">
              <a:lnSpc>
                <a:spcPct val="80000"/>
              </a:lnSpc>
              <a:buSzPct val="25000"/>
            </a:pPr>
            <a:r>
              <a:rPr lang="en-GB" sz="1800">
                <a:solidFill>
                  <a:srgbClr val="1A27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RNAV Project Pilot</a:t>
            </a:r>
          </a:p>
          <a:p>
            <a:pPr algn="ctr">
              <a:lnSpc>
                <a:spcPct val="80000"/>
              </a:lnSpc>
              <a:buSzPct val="25000"/>
            </a:pPr>
            <a:r>
              <a:rPr lang="en-GB" sz="1800">
                <a:solidFill>
                  <a:srgbClr val="1A27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Emirates Airline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626331" y="548680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/>
              <a:t>Scenario 2: No FMS Guidance to Rwy Threshold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9657" y="1052736"/>
            <a:ext cx="6064121" cy="412246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2811808" y="5445224"/>
            <a:ext cx="648072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Pilot uses state chart, but with Company FMS coding and visual reference to terrain…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703512" y="11663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/>
              <a:t>Scenario 3: Published RNAV Visual approach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760" y="764705"/>
            <a:ext cx="4444810" cy="493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626331" y="548680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/>
              <a:t>Scenario 4: Published RNAV approach used as Baseline to</a:t>
            </a:r>
            <a:br>
              <a:rPr lang="en-GB" sz="2400"/>
            </a:br>
            <a:r>
              <a:rPr lang="en-GB" sz="2400"/>
              <a:t>Reduce Vertical Path Angle</a:t>
            </a:r>
          </a:p>
        </p:txBody>
      </p:sp>
      <p:pic>
        <p:nvPicPr>
          <p:cNvPr id="299" name="Shape 2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5560" y="1484784"/>
            <a:ext cx="7920314" cy="440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991545" y="548680"/>
            <a:ext cx="7277981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/>
              <a:t>Scenario 4: Published RNAV approach used as Baseline to Reduce Vertical Path Angle</a:t>
            </a:r>
          </a:p>
        </p:txBody>
      </p:sp>
      <p:pic>
        <p:nvPicPr>
          <p:cNvPr id="305" name="Shape 3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7569" y="1861247"/>
            <a:ext cx="4923131" cy="163687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2207568" y="1772816"/>
            <a:ext cx="4104457" cy="16561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382" y="3933056"/>
            <a:ext cx="4300382" cy="143189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3719737" y="4293096"/>
            <a:ext cx="2498365" cy="100811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919537" y="404664"/>
            <a:ext cx="6125853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200"/>
              <a:t>Summary – RNAV Visual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2047206" y="1155517"/>
            <a:ext cx="7128792" cy="3631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Our experience has been; providing enhanced FMS guidance to pilots (within a safe and effective process) during a visual phase is nearly always better than providing no guidance at all</a:t>
            </a:r>
          </a:p>
          <a:p>
            <a:pPr marL="285750" indent="-285750">
              <a:buClr>
                <a:schemeClr val="dk1"/>
              </a:buClr>
            </a:pP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have shown increased predictability, lower rate of safety events, greater efficiency</a:t>
            </a:r>
          </a:p>
          <a:p>
            <a:pPr marL="285750" indent="-285750">
              <a:buClr>
                <a:schemeClr val="dk1"/>
              </a:buClr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Particularly helpful in reducing excessive bank angles, excessive rates of descent and unstable approaches</a:t>
            </a:r>
          </a:p>
          <a:p>
            <a:pPr marL="285750" indent="-285750">
              <a:buClr>
                <a:schemeClr val="dk1"/>
              </a:buClr>
            </a:pP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stressful for crew, enables them to better prepare for approach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784" y="4419551"/>
            <a:ext cx="4365202" cy="2215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6672263" y="6524625"/>
            <a:ext cx="3816350" cy="185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GB" sz="600">
                <a:solidFill>
                  <a:schemeClr val="lt1"/>
                </a:solidFill>
              </a:rPr>
              <a:t>©2017 Emirates. All Rights Reserved.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ctrTitle"/>
          </p:nvPr>
        </p:nvSpPr>
        <p:spPr>
          <a:xfrm>
            <a:off x="1847528" y="3645024"/>
            <a:ext cx="7848600" cy="8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4700"/>
              <a:t>Kabul Rwy 29 ILS-to-RNP</a:t>
            </a:r>
            <a:br>
              <a:rPr lang="en-GB" sz="4700"/>
            </a:br>
            <a:r>
              <a:rPr lang="en-GB" sz="4700"/>
              <a:t>Missed Approach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ubTitle" idx="1"/>
          </p:nvPr>
        </p:nvSpPr>
        <p:spPr>
          <a:xfrm>
            <a:off x="1890366" y="5517232"/>
            <a:ext cx="6690072" cy="839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88900">
              <a:spcBef>
                <a:spcPts val="0"/>
              </a:spcBef>
              <a:buClr>
                <a:srgbClr val="1D1B10"/>
              </a:buClr>
            </a:pPr>
            <a:r>
              <a:rPr lang="en-GB" sz="2800" b="1">
                <a:solidFill>
                  <a:srgbClr val="1D1B10"/>
                </a:solidFill>
              </a:rPr>
              <a:t>Enhancing Reliable Services to Kabul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6816080" y="1988840"/>
            <a:ext cx="3024336" cy="839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86360">
              <a:lnSpc>
                <a:spcPct val="80000"/>
              </a:lnSpc>
              <a:buClr>
                <a:schemeClr val="lt1"/>
              </a:buClr>
              <a:buSzPct val="50370"/>
            </a:pPr>
            <a:r>
              <a:rPr lang="en-GB" sz="2720">
                <a:solidFill>
                  <a:schemeClr val="lt1"/>
                </a:solidFill>
              </a:rPr>
              <a:t>Capt Roger Hall</a:t>
            </a:r>
          </a:p>
          <a:p>
            <a:pPr indent="-75565">
              <a:lnSpc>
                <a:spcPct val="80000"/>
              </a:lnSpc>
              <a:spcBef>
                <a:spcPts val="476"/>
              </a:spcBef>
              <a:buClr>
                <a:schemeClr val="lt1"/>
              </a:buClr>
              <a:buSzPct val="49583"/>
            </a:pPr>
            <a:r>
              <a:rPr lang="en-GB" sz="2380">
                <a:solidFill>
                  <a:schemeClr val="lt1"/>
                </a:solidFill>
              </a:rPr>
              <a:t>RNAV Project Pilot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1775520" y="188640"/>
            <a:ext cx="2232248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Overview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423592" y="4725144"/>
            <a:ext cx="7128792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Any approach minima below 7060 ft minima requires a 5.8% climb gradient instead of 3.3%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20-30 times a year, Emirates has to offload planned cargo from Dubai-Kabul, whenever the KBL forecast or reported cloud ceiling is below approx. 7,500ft to meet this gradient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812000" y="1600200"/>
            <a:ext cx="8496944" cy="1900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buNone/>
            </a:pPr>
            <a:endParaRPr/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1052736"/>
            <a:ext cx="5619252" cy="310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775520" y="188640"/>
            <a:ext cx="3528392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Solution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2423592" y="4365104"/>
            <a:ext cx="712879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proven, regulator-approved principles and guidelines, Emirates paid to have special missed-approach design work done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use of the existing ILS approach facility at Kabul, to lower minimums – with a lesser missed-approach climb gradient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812000" y="1600200"/>
            <a:ext cx="8496944" cy="1900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buNone/>
            </a:pPr>
            <a:endParaRPr/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777" y="260648"/>
            <a:ext cx="3979587" cy="388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775520" y="188640"/>
            <a:ext cx="3528392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Solution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2495600" y="4206568"/>
            <a:ext cx="7128792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our main goals was </a:t>
            </a:r>
            <a:r>
              <a:rPr lang="en-GB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disruption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KBL ATC services – using the existing ILS for the approach portion achieves this</a:t>
            </a:r>
          </a:p>
          <a:p>
            <a:pPr marL="285750" indent="-285750">
              <a:buClr>
                <a:schemeClr val="dk1"/>
              </a:buClr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Regulator-approved design agency DFS (state provider for Germany) was retained for special terrain examination and design work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812000" y="1600200"/>
            <a:ext cx="8496944" cy="1900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buNone/>
            </a:pPr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7729" y="324125"/>
            <a:ext cx="3979587" cy="388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 descr="Image result for dfs german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6200" y="1916833"/>
            <a:ext cx="2624270" cy="117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775520" y="188640"/>
            <a:ext cx="3528392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Solution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2423592" y="655330"/>
            <a:ext cx="712879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a look at the full approach plate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812000" y="1600200"/>
            <a:ext cx="8496944" cy="1900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buNone/>
            </a:pPr>
            <a:endParaRPr/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793" y="1055441"/>
            <a:ext cx="3965281" cy="5618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6672263" y="6524625"/>
            <a:ext cx="3816350" cy="185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GB" sz="600">
                <a:solidFill>
                  <a:schemeClr val="lt1"/>
                </a:solidFill>
              </a:rPr>
              <a:t>©2015 Emirates. All Rights Reserved.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1847528" y="3645024"/>
            <a:ext cx="7848600" cy="8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4700"/>
              <a:t>Kabul RNAV Visual &amp;</a:t>
            </a:r>
            <a:br>
              <a:rPr lang="en-GB" sz="4700"/>
            </a:br>
            <a:r>
              <a:rPr lang="en-GB" sz="4700"/>
              <a:t>RNP-AR Process &amp; Benefits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1890366" y="5517232"/>
            <a:ext cx="6690072" cy="839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88900">
              <a:spcBef>
                <a:spcPts val="0"/>
              </a:spcBef>
              <a:buClr>
                <a:srgbClr val="1D1B10"/>
              </a:buClr>
            </a:pPr>
            <a:r>
              <a:rPr lang="en-GB" sz="2800" b="1">
                <a:solidFill>
                  <a:srgbClr val="1D1B10"/>
                </a:solidFill>
              </a:rPr>
              <a:t>Real Scenarios – Increased Predictability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7536160" y="2132856"/>
            <a:ext cx="2808312" cy="839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82232">
              <a:lnSpc>
                <a:spcPct val="90000"/>
              </a:lnSpc>
              <a:buClr>
                <a:schemeClr val="lt1"/>
              </a:buClr>
              <a:buSzPct val="49807"/>
            </a:pPr>
            <a:r>
              <a:rPr lang="en-GB" sz="2590">
                <a:solidFill>
                  <a:schemeClr val="lt1"/>
                </a:solidFill>
              </a:rPr>
              <a:t>Capt Roger Hall</a:t>
            </a:r>
          </a:p>
          <a:p>
            <a:pPr indent="-64611">
              <a:lnSpc>
                <a:spcPct val="90000"/>
              </a:lnSpc>
              <a:spcBef>
                <a:spcPts val="407"/>
              </a:spcBef>
              <a:buClr>
                <a:schemeClr val="lt1"/>
              </a:buClr>
              <a:buSzPct val="50875"/>
            </a:pPr>
            <a:r>
              <a:rPr lang="en-GB" sz="2035">
                <a:solidFill>
                  <a:schemeClr val="lt1"/>
                </a:solidFill>
              </a:rPr>
              <a:t>RNAV Project Pilot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1775520" y="260648"/>
            <a:ext cx="576064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Development Process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847528" y="1196752"/>
            <a:ext cx="8496944" cy="19008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buClr>
                <a:schemeClr val="dk1"/>
              </a:buClr>
              <a:buFont typeface="Calibri"/>
              <a:buChar char="•"/>
            </a:pP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Terrain &amp; track analysis with special software</a:t>
            </a:r>
          </a:p>
          <a:p>
            <a:pPr indent="-342900">
              <a:buClr>
                <a:schemeClr val="dk1"/>
              </a:buClr>
              <a:buFont typeface="Calibri"/>
              <a:buChar char="•"/>
            </a:pP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analysis by Emirates specialists</a:t>
            </a:r>
          </a:p>
          <a:p>
            <a:pPr indent="-342900">
              <a:buClr>
                <a:schemeClr val="dk1"/>
              </a:buClr>
              <a:buFont typeface="Calibri"/>
              <a:buChar char="•"/>
            </a:pP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Simulator evaluations</a:t>
            </a:r>
          </a:p>
          <a:p>
            <a:pPr indent="-342900">
              <a:buClr>
                <a:schemeClr val="dk1"/>
              </a:buClr>
              <a:buFont typeface="Calibri"/>
              <a:buChar char="•"/>
            </a:pP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Certification from DFS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625" y="2780928"/>
            <a:ext cx="6462425" cy="31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775520" y="260648"/>
            <a:ext cx="6624736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Simulator Video – Kabul Rwy 29</a:t>
            </a:r>
          </a:p>
        </p:txBody>
      </p:sp>
      <p:pic>
        <p:nvPicPr>
          <p:cNvPr id="369" name="Shape 369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423593" y="1916832"/>
            <a:ext cx="7392847" cy="412181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1847528" y="1196752"/>
            <a:ext cx="8496944" cy="792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50000"/>
              <a:buFont typeface="Calibri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Engine-out simulation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Rwy 29 Missed Approach…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3719736" y="5869964"/>
            <a:ext cx="35643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looking towards Rwy 11 – reverse path of missed approach</a:t>
            </a:r>
          </a:p>
        </p:txBody>
      </p:sp>
      <p:pic>
        <p:nvPicPr>
          <p:cNvPr id="377" name="Shape 3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11624" y="2564905"/>
            <a:ext cx="6610996" cy="307418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2063552" y="1412777"/>
            <a:ext cx="712879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High airport elevation – 5,900 ft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terrain – all sectors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Limited room to manoeuvre on missed approach to Rwy 29</a:t>
            </a:r>
          </a:p>
        </p:txBody>
      </p:sp>
      <p:sp>
        <p:nvSpPr>
          <p:cNvPr id="379" name="Shape 379"/>
          <p:cNvSpPr/>
          <p:nvPr/>
        </p:nvSpPr>
        <p:spPr>
          <a:xfrm rot="-5400000">
            <a:off x="4831088" y="4981946"/>
            <a:ext cx="1432850" cy="34318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RNP-AR Missed Approach…</a:t>
            </a:r>
          </a:p>
        </p:txBody>
      </p:sp>
      <p:pic>
        <p:nvPicPr>
          <p:cNvPr id="385" name="Shape 3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91745" y="3212976"/>
            <a:ext cx="4442605" cy="297161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2063552" y="1412777"/>
            <a:ext cx="712879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Using; certified capability of the Boeing 777 (down to RNP 0.11)  Emirates developed &amp; published a new missed approach procedure with an RNP value of 0.14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Results…</a:t>
            </a:r>
          </a:p>
        </p:txBody>
      </p:sp>
      <p:pic>
        <p:nvPicPr>
          <p:cNvPr id="392" name="Shape 3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79776" y="3717032"/>
            <a:ext cx="3960440" cy="20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2063552" y="1412776"/>
            <a:ext cx="7128792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landing predictability (Pilot, Company &amp; ATC)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Fewer diversions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Reduced load on ATC (due to missed approaches &amp; diversions)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returns to home base without landing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Little-to-no ATC training required – just awareness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 descr="Image result for continental lands wrong runway new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537" y="2159522"/>
            <a:ext cx="2809377" cy="340930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2207568" y="548680"/>
            <a:ext cx="7056784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200"/>
              <a:t>How can we Encourage Landings on the Correct Surface? 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2207568" y="1556793"/>
            <a:ext cx="806489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Should we progress, away from “100% visual” approaches?</a:t>
            </a:r>
          </a:p>
          <a:p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Shape 401" descr="Image result for asiana crash san francis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129" y="4634433"/>
            <a:ext cx="3156747" cy="179654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402" name="Shape 402" descr="Image result for air canada taxiway san francisc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016" y="2204864"/>
            <a:ext cx="4080576" cy="230507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403" name="Shape 403" descr="Image result for air canada taxiway san francisc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6451" y="4019048"/>
            <a:ext cx="3108472" cy="215141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2207568" y="548680"/>
            <a:ext cx="6984776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200"/>
              <a:t>Is “RNAV Final” Clearance a Possible Solution?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5217" y="2564905"/>
            <a:ext cx="2279554" cy="293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2207569" y="548680"/>
            <a:ext cx="5261757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200"/>
              <a:t>Summary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2423592" y="1700808"/>
            <a:ext cx="7056784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RNAV query toward enhancing safety?</a:t>
            </a:r>
          </a:p>
          <a:p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contact:</a:t>
            </a:r>
          </a:p>
          <a:p>
            <a:pPr>
              <a:buSzPct val="25000"/>
            </a:pPr>
            <a:r>
              <a:rPr lang="en-GB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roger.hall@emirates.com</a:t>
            </a:r>
          </a:p>
          <a:p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GB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roger@xflashsystems.com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153" y="4221088"/>
            <a:ext cx="2837205" cy="20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 descr="A picture containing clipart  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7215" y="4149080"/>
            <a:ext cx="3409989" cy="94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775520" y="188640"/>
            <a:ext cx="2232248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Overview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423592" y="4725145"/>
            <a:ext cx="712879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Emirates conducts many hundreds of procedures using FMS guidance and with visual reference to terrain. We call these “RNAV Visual” procedures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Why, How, Challenges &amp; Benefits</a:t>
            </a:r>
          </a:p>
        </p:txBody>
      </p:sp>
      <p:pic>
        <p:nvPicPr>
          <p:cNvPr id="148" name="Shape 1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51784" y="332657"/>
            <a:ext cx="4464496" cy="4216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207568" y="548680"/>
            <a:ext cx="7128792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/>
              <a:t>When do we Produce &amp; use RNAV Visual?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207568" y="1412776"/>
            <a:ext cx="7128792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Process only used in special cases, for approaches where visual reference to terrain by pilot is allowed &amp; assured</a:t>
            </a:r>
          </a:p>
          <a:p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at isolated airports with special considerations</a:t>
            </a:r>
          </a:p>
          <a:p>
            <a:pPr marL="285750" indent="-285750">
              <a:buClr>
                <a:schemeClr val="dk1"/>
              </a:buClr>
            </a:pP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Not as a substitute for a state instrument procedure</a:t>
            </a:r>
          </a:p>
          <a:p>
            <a:pPr marL="285750" indent="-285750">
              <a:buClr>
                <a:schemeClr val="dk1"/>
              </a:buClr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Initiator is always safety, rather than efficiency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(although we will explore efficiency as part of the process)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919537" y="404664"/>
            <a:ext cx="6125853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200"/>
              <a:t>Summary – RNAV Visual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135560" y="1124745"/>
            <a:ext cx="7128792" cy="2739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Prefer automation used throughout RNAV Visual approach, to 500ft-1000ft AAL (rather than hand-flown) – enhances PF awareness of terrain and aircraft flight path</a:t>
            </a:r>
          </a:p>
          <a:p>
            <a:pPr marL="285750" indent="-285750">
              <a:buClr>
                <a:schemeClr val="dk1"/>
              </a:buClr>
            </a:pP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minima selected are conservative – generally 2,500ft ceiling and 8km visibility (raised in areas of high terrain)</a:t>
            </a:r>
          </a:p>
          <a:p>
            <a:pPr marL="285750" indent="-285750">
              <a:buClr>
                <a:schemeClr val="dk1"/>
              </a:buClr>
            </a:pP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Offer most benefits at isolated airports with fewer facilities (rather than high-traffic, major international hubs)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5840" y="4149081"/>
            <a:ext cx="2736342" cy="2073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Scenario 1: no published approach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367808" y="5877272"/>
            <a:ext cx="35643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Kabul approach challenges</a:t>
            </a:r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7568" y="1340768"/>
            <a:ext cx="7591446" cy="420168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 rot="-4761851">
            <a:off x="5273154" y="5025054"/>
            <a:ext cx="1285896" cy="292658"/>
          </a:xfrm>
          <a:prstGeom prst="stripedRightArrow">
            <a:avLst>
              <a:gd name="adj1" fmla="val 4272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672236" y="4941168"/>
            <a:ext cx="1062821" cy="400110"/>
          </a:xfrm>
          <a:prstGeom prst="rect">
            <a:avLst/>
          </a:prstGeom>
          <a:solidFill>
            <a:srgbClr val="FFFF99">
              <a:alpha val="53725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Rwy 29</a:t>
            </a:r>
          </a:p>
        </p:txBody>
      </p:sp>
      <p:sp>
        <p:nvSpPr>
          <p:cNvPr id="171" name="Shape 171"/>
          <p:cNvSpPr/>
          <p:nvPr/>
        </p:nvSpPr>
        <p:spPr>
          <a:xfrm rot="1398454">
            <a:off x="4609228" y="2271131"/>
            <a:ext cx="398929" cy="19946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 rot="7524483">
            <a:off x="6962086" y="1984571"/>
            <a:ext cx="459182" cy="22959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 rot="10468568">
            <a:off x="8122208" y="2426535"/>
            <a:ext cx="459182" cy="22959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 rot="8304877">
            <a:off x="6111474" y="2981616"/>
            <a:ext cx="398929" cy="19946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 rot="-752107">
            <a:off x="6178586" y="3356993"/>
            <a:ext cx="796313" cy="307777"/>
          </a:xfrm>
          <a:prstGeom prst="rect">
            <a:avLst/>
          </a:prstGeom>
          <a:solidFill>
            <a:srgbClr val="FFFF99">
              <a:alpha val="53725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Rwy 11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5014976" y="2052971"/>
            <a:ext cx="72008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8516916" y="2116819"/>
            <a:ext cx="72008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391844" y="2353005"/>
            <a:ext cx="72008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79" name="Shape 179"/>
          <p:cNvSpPr/>
          <p:nvPr/>
        </p:nvSpPr>
        <p:spPr>
          <a:xfrm rot="3719634">
            <a:off x="5354586" y="2026545"/>
            <a:ext cx="459182" cy="22959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 rot="1129476">
            <a:off x="5175552" y="2981615"/>
            <a:ext cx="398929" cy="19946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5458504" y="2677693"/>
            <a:ext cx="72008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775520" y="260648"/>
            <a:ext cx="576064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Cockpit Video – Kabul Rwy 11</a:t>
            </a:r>
          </a:p>
        </p:txBody>
      </p:sp>
      <p:pic>
        <p:nvPicPr>
          <p:cNvPr id="187" name="Shape 187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423593" y="1484784"/>
            <a:ext cx="7393759" cy="415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775520" y="476672"/>
            <a:ext cx="8435280" cy="458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/>
              <a:t>Kabul – a number of challenges…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719736" y="5869963"/>
            <a:ext cx="35643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Centreline Rwy 11 – not possible</a:t>
            </a:r>
          </a:p>
        </p:txBody>
      </p:sp>
      <p:pic>
        <p:nvPicPr>
          <p:cNvPr id="194" name="Shape 1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11624" y="2564905"/>
            <a:ext cx="6610996" cy="307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2063552" y="1412777"/>
            <a:ext cx="712879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High airport elevation – 5,900 ft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terrain – all sectors</a:t>
            </a:r>
          </a:p>
          <a:p>
            <a:pPr marL="285750" indent="-285750"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Limited room to manoeuvre on approach to Rwy 11</a:t>
            </a:r>
          </a:p>
        </p:txBody>
      </p:sp>
      <p:sp>
        <p:nvSpPr>
          <p:cNvPr id="196" name="Shape 196"/>
          <p:cNvSpPr/>
          <p:nvPr/>
        </p:nvSpPr>
        <p:spPr>
          <a:xfrm rot="-5400000">
            <a:off x="4831088" y="4981946"/>
            <a:ext cx="1432850" cy="34318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976</Words>
  <Application>Microsoft Office PowerPoint</Application>
  <PresentationFormat>Widescreen</PresentationFormat>
  <Paragraphs>128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Helvetica Neue</vt:lpstr>
      <vt:lpstr>Office Theme</vt:lpstr>
      <vt:lpstr>PowerPoint Presentation</vt:lpstr>
      <vt:lpstr>PowerPoint Presentation</vt:lpstr>
      <vt:lpstr>Kabul RNAV Visual &amp; RNP-AR Process &amp; Benefits</vt:lpstr>
      <vt:lpstr>Overview</vt:lpstr>
      <vt:lpstr>When do we Produce &amp; use RNAV Visual?</vt:lpstr>
      <vt:lpstr>Summary – RNAV Visual</vt:lpstr>
      <vt:lpstr>Scenario 1: no published approach</vt:lpstr>
      <vt:lpstr>Cockpit Video – Kabul Rwy 11</vt:lpstr>
      <vt:lpstr>Kabul – a number of challenges…</vt:lpstr>
      <vt:lpstr>Kabul – a number of challenges…</vt:lpstr>
      <vt:lpstr>Kabul – a number of challenges…</vt:lpstr>
      <vt:lpstr>Kabul – a number of challenges…</vt:lpstr>
      <vt:lpstr>Kabul – a solution is produced…</vt:lpstr>
      <vt:lpstr>Kabul – a brief look at chart…</vt:lpstr>
      <vt:lpstr>Kabul – a look at pilot briefing guide…</vt:lpstr>
      <vt:lpstr>Kabul – Results…</vt:lpstr>
      <vt:lpstr>Scenario 2: FMS Guidance ends before Rwy Threshold</vt:lpstr>
      <vt:lpstr>Scenario 2: FMS Guidance ends before Rwy Threshold</vt:lpstr>
      <vt:lpstr>Scenario 2: No FMS Guidance to Rwy Threshold</vt:lpstr>
      <vt:lpstr>Scenario 2: No FMS Guidance to Rwy Threshold</vt:lpstr>
      <vt:lpstr>Scenario 3: Published RNAV Visual approach</vt:lpstr>
      <vt:lpstr>Scenario 4: Published RNAV approach used as Baseline to Reduce Vertical Path Angle</vt:lpstr>
      <vt:lpstr>Scenario 4: Published RNAV approach used as Baseline to Reduce Vertical Path Angle</vt:lpstr>
      <vt:lpstr>Summary – RNAV Visual</vt:lpstr>
      <vt:lpstr>Kabul Rwy 29 ILS-to-RNP Missed Approach</vt:lpstr>
      <vt:lpstr>Overview</vt:lpstr>
      <vt:lpstr>Solution</vt:lpstr>
      <vt:lpstr>Solution</vt:lpstr>
      <vt:lpstr>Solution</vt:lpstr>
      <vt:lpstr>Development Process</vt:lpstr>
      <vt:lpstr>Simulator Video – Kabul Rwy 29</vt:lpstr>
      <vt:lpstr>Kabul Rwy 29 Missed Approach…</vt:lpstr>
      <vt:lpstr>RNP-AR Missed Approach…</vt:lpstr>
      <vt:lpstr>Kabul – Results…</vt:lpstr>
      <vt:lpstr>How can we Encourage Landings on the Correct Surface? </vt:lpstr>
      <vt:lpstr>Is “RNAV Final” Clearance a Possible Solution?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Feek</dc:creator>
  <cp:lastModifiedBy>Jordan Feek</cp:lastModifiedBy>
  <cp:revision>2</cp:revision>
  <dcterms:modified xsi:type="dcterms:W3CDTF">2017-11-10T18:56:17Z</dcterms:modified>
</cp:coreProperties>
</file>